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85766-790B-41B1-820F-17689B973A16}" type="datetimeFigureOut">
              <a:rPr lang="en-US" smtClean="0"/>
              <a:pPr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30E3E-98C4-4503-ACE2-8D98FFF81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popjr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 smtClean="0">
                <a:latin typeface="Century Gothic" pitchFamily="34" charset="0"/>
              </a:rPr>
              <a:t>GEOMETRY!</a:t>
            </a:r>
            <a:r>
              <a:rPr lang="en-US" dirty="0" smtClean="0">
                <a:latin typeface="Century Gothic" pitchFamily="34" charset="0"/>
              </a:rPr>
              <a:t/>
            </a:r>
            <a:br>
              <a:rPr lang="en-US" dirty="0" smtClean="0">
                <a:latin typeface="Century Gothic" pitchFamily="34" charset="0"/>
              </a:rPr>
            </a:br>
            <a:r>
              <a:rPr lang="en-US" sz="3200" dirty="0" smtClean="0">
                <a:latin typeface="Century Gothic" pitchFamily="34" charset="0"/>
              </a:rPr>
              <a:t>Solid Geometric Figures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6248400"/>
            <a:ext cx="6400800" cy="4572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  <a:latin typeface="Century Gothic" pitchFamily="34" charset="0"/>
              </a:rPr>
              <a:t>Cari</a:t>
            </a:r>
            <a:r>
              <a:rPr lang="en-US" sz="20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entury Gothic" pitchFamily="34" charset="0"/>
              </a:rPr>
              <a:t>Czarnecki</a:t>
            </a:r>
            <a:endParaRPr lang="en-US" sz="20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latin typeface="Century Gothic" pitchFamily="34" charset="0"/>
              </a:rPr>
              <a:t>Can you find any examples of these shapes in the room?</a:t>
            </a:r>
            <a:endParaRPr lang="en-US" sz="6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Assessment!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http://www.brainpopjr.com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KEY WORDS!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Century Gothic" pitchFamily="34" charset="0"/>
              </a:rPr>
              <a:t>Faces</a:t>
            </a:r>
            <a:r>
              <a:rPr lang="en-US" dirty="0" smtClean="0">
                <a:latin typeface="Century Gothic" pitchFamily="34" charset="0"/>
              </a:rPr>
              <a:t> are the surfaces of a geometric shape.</a:t>
            </a:r>
          </a:p>
          <a:p>
            <a:r>
              <a:rPr lang="en-US" b="1" dirty="0" smtClean="0">
                <a:latin typeface="Century Gothic" pitchFamily="34" charset="0"/>
              </a:rPr>
              <a:t>Edges </a:t>
            </a:r>
            <a:r>
              <a:rPr lang="en-US" dirty="0" smtClean="0">
                <a:latin typeface="Century Gothic" pitchFamily="34" charset="0"/>
              </a:rPr>
              <a:t>are where 2 faces meet.</a:t>
            </a:r>
          </a:p>
          <a:p>
            <a:r>
              <a:rPr lang="en-US" b="1" dirty="0" smtClean="0">
                <a:latin typeface="Century Gothic" pitchFamily="34" charset="0"/>
              </a:rPr>
              <a:t>Vertices </a:t>
            </a:r>
            <a:r>
              <a:rPr lang="en-US" dirty="0" smtClean="0">
                <a:latin typeface="Century Gothic" pitchFamily="34" charset="0"/>
              </a:rPr>
              <a:t>are the point where 3 or more faces meet.</a:t>
            </a:r>
          </a:p>
          <a:p>
            <a:r>
              <a:rPr lang="en-US" b="1" dirty="0" smtClean="0">
                <a:latin typeface="Century Gothic" pitchFamily="34" charset="0"/>
              </a:rPr>
              <a:t>Base </a:t>
            </a:r>
            <a:r>
              <a:rPr lang="en-US" dirty="0" smtClean="0">
                <a:latin typeface="Century Gothic" pitchFamily="34" charset="0"/>
              </a:rPr>
              <a:t>is the flat surface of a shape.</a:t>
            </a:r>
            <a:endParaRPr lang="en-US" b="1" dirty="0" smtClean="0">
              <a:latin typeface="Century Gothic" pitchFamily="34" charset="0"/>
            </a:endParaRPr>
          </a:p>
        </p:txBody>
      </p:sp>
      <p:sp>
        <p:nvSpPr>
          <p:cNvPr id="12" name="Cube 11"/>
          <p:cNvSpPr/>
          <p:nvPr/>
        </p:nvSpPr>
        <p:spPr>
          <a:xfrm>
            <a:off x="3581400" y="4876800"/>
            <a:ext cx="1676400" cy="152400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0" y="5562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FACE</a:t>
            </a:r>
            <a:endParaRPr lang="en-US" dirty="0">
              <a:latin typeface="Century Gothic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3009900" y="5829300"/>
            <a:ext cx="1143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/>
          <p:cNvSpPr/>
          <p:nvPr/>
        </p:nvSpPr>
        <p:spPr>
          <a:xfrm>
            <a:off x="3124200" y="5334000"/>
            <a:ext cx="304800" cy="1066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6000" y="5638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EDGE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29200" y="47244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 rot="10800000">
            <a:off x="5486400" y="4800600"/>
            <a:ext cx="4572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9800" y="47244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VERTEX</a:t>
            </a:r>
            <a:endParaRPr lang="en-US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CUBES!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3047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entury Gothic" pitchFamily="34" charset="0"/>
              </a:rPr>
              <a:t>A cube has…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6 faces (all squares)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12 edges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8 vertices</a:t>
            </a:r>
          </a:p>
          <a:p>
            <a:pPr lvl="1">
              <a:buNone/>
            </a:pPr>
            <a:endParaRPr lang="en-US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Examples of cubes…</a:t>
            </a:r>
          </a:p>
          <a:p>
            <a:pPr lvl="1"/>
            <a:r>
              <a:rPr lang="en-US" sz="2000" dirty="0" smtClean="0">
                <a:latin typeface="Century Gothic" pitchFamily="34" charset="0"/>
              </a:rPr>
              <a:t>Ice cubes, tissue box, dice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4" name="Cube 3"/>
          <p:cNvSpPr/>
          <p:nvPr/>
        </p:nvSpPr>
        <p:spPr>
          <a:xfrm>
            <a:off x="6172200" y="1524000"/>
            <a:ext cx="1371600" cy="121920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20574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entury Gothic" pitchFamily="34" charset="0"/>
              </a:rPr>
              <a:t>6 FACES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5791200" y="1828800"/>
            <a:ext cx="254000" cy="87782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19812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entury Gothic" pitchFamily="34" charset="0"/>
              </a:rPr>
              <a:t>12 EDGES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086600" y="2590800"/>
            <a:ext cx="254000" cy="2438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0" y="2667000"/>
            <a:ext cx="111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itchFamily="34" charset="0"/>
              </a:rPr>
              <a:t>8</a:t>
            </a:r>
            <a:r>
              <a:rPr lang="en-US" sz="1200" dirty="0" smtClean="0">
                <a:latin typeface="Century Gothic" pitchFamily="34" charset="0"/>
              </a:rPr>
              <a:t> VERTICES</a:t>
            </a:r>
            <a:endParaRPr lang="en-US" sz="1200" dirty="0">
              <a:latin typeface="Century Gothic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 rot="11101426">
            <a:off x="7321020" y="2680065"/>
            <a:ext cx="304800" cy="14630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t1.gstatic.com/images?q=tbn:ANd9GcRvDCXtxhfKSPqQeFyGaucpHA9fLYWzEDNSxCiJnMWGitTpwcj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029200"/>
            <a:ext cx="1219200" cy="724817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RUAG27hLJZG6GY8aMY2m-myxioamZzAhwH4_IbNzoiBiQZH9KhT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648200"/>
            <a:ext cx="1371600" cy="1371600"/>
          </a:xfrm>
          <a:prstGeom prst="rect">
            <a:avLst/>
          </a:prstGeom>
          <a:noFill/>
        </p:spPr>
      </p:pic>
      <p:pic>
        <p:nvPicPr>
          <p:cNvPr id="1030" name="Picture 6" descr="http://t3.gstatic.com/images?q=tbn:ANd9GcQpb1b3WbLeeI10z3jNAmBKhggMjT_9g1S844uPEzyuVRYnWZU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8768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RECTANGULAR PRISMS!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 rectangular prism has…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6 faces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12 edges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8 vertices</a:t>
            </a:r>
          </a:p>
          <a:p>
            <a:pPr lvl="1"/>
            <a:endParaRPr lang="en-US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Examples of rectangular prisms…</a:t>
            </a:r>
          </a:p>
          <a:p>
            <a:pPr lvl="1"/>
            <a:r>
              <a:rPr lang="en-US" sz="2000" dirty="0" smtClean="0">
                <a:latin typeface="Century Gothic" pitchFamily="34" charset="0"/>
              </a:rPr>
              <a:t>Juice box, radio, buildings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4" name="Cube 3"/>
          <p:cNvSpPr/>
          <p:nvPr/>
        </p:nvSpPr>
        <p:spPr>
          <a:xfrm>
            <a:off x="7162800" y="2971800"/>
            <a:ext cx="1143000" cy="175260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5400000" flipV="1">
            <a:off x="7467600" y="2819400"/>
            <a:ext cx="4572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162800" y="22860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Rectangle Base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0" y="50292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Rectangular Faces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 rot="16200000">
            <a:off x="7581901" y="4686299"/>
            <a:ext cx="381000" cy="15240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http://t1.gstatic.com/images?q=tbn:ANd9GcT4WEMXxYniW4rHUOeBDthvBfrk8xdiX98IGDP3MO-sPsqQAn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27444"/>
            <a:ext cx="838200" cy="1221249"/>
          </a:xfrm>
          <a:prstGeom prst="rect">
            <a:avLst/>
          </a:prstGeom>
          <a:noFill/>
        </p:spPr>
      </p:pic>
      <p:pic>
        <p:nvPicPr>
          <p:cNvPr id="16388" name="Picture 4" descr="http://t2.gstatic.com/images?q=tbn:ANd9GcSQgq3ZYFrE8cUiQEoZH83hya1QyUybHoL5fFz-QCQn2ZecDHF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219510"/>
            <a:ext cx="1143000" cy="1427329"/>
          </a:xfrm>
          <a:prstGeom prst="rect">
            <a:avLst/>
          </a:prstGeom>
          <a:noFill/>
        </p:spPr>
      </p:pic>
      <p:pic>
        <p:nvPicPr>
          <p:cNvPr id="16390" name="Picture 6" descr="http://t0.gstatic.com/images?q=tbn:ANd9GcT2W8HLq4Wi5eVTLXuQrNfbImX8yogyvJwN6wZK3LMnJxDfe1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5257800"/>
            <a:ext cx="1754859" cy="131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entury Gothic" pitchFamily="34" charset="0"/>
              </a:rPr>
              <a:t>CUBE VS RECTANGULAR PRISM!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Can you name some differences between a cube and a rectangular prism?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Cube 3"/>
          <p:cNvSpPr/>
          <p:nvPr/>
        </p:nvSpPr>
        <p:spPr>
          <a:xfrm>
            <a:off x="5638800" y="3505200"/>
            <a:ext cx="1371600" cy="205740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828800" y="4191000"/>
            <a:ext cx="1524000" cy="1447800"/>
          </a:xfrm>
          <a:prstGeom prst="cub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PYRAMID!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 pyramid has…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5 faces (4 triangles, 1 shape)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8 edges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5 vertices </a:t>
            </a:r>
          </a:p>
          <a:p>
            <a:pPr lvl="1"/>
            <a:endParaRPr lang="en-US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Examples of pyramids…</a:t>
            </a:r>
          </a:p>
          <a:p>
            <a:pPr lvl="1"/>
            <a:r>
              <a:rPr lang="en-US" sz="1600" dirty="0" smtClean="0">
                <a:latin typeface="Century Gothic" pitchFamily="34" charset="0"/>
              </a:rPr>
              <a:t>Egyptian pyramids!</a:t>
            </a:r>
          </a:p>
        </p:txBody>
      </p:sp>
      <p:pic>
        <p:nvPicPr>
          <p:cNvPr id="17410" name="Picture 2" descr="C:\Users\Cindy Czarnecki\AppData\Local\Microsoft\Windows\Temporary Internet Files\Content.IE5\2WS1901M\MC91021634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905000"/>
            <a:ext cx="2286000" cy="1737114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6172200" y="3276600"/>
            <a:ext cx="4572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3124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Base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7543800" y="2667000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01000" y="25146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entury Gothic" pitchFamily="34" charset="0"/>
              </a:rPr>
              <a:t>Triangle</a:t>
            </a:r>
          </a:p>
          <a:p>
            <a:pPr algn="ctr"/>
            <a:r>
              <a:rPr lang="en-US" sz="1400" dirty="0" smtClean="0">
                <a:latin typeface="Century Gothic" pitchFamily="34" charset="0"/>
              </a:rPr>
              <a:t>Face</a:t>
            </a:r>
            <a:endParaRPr lang="en-US" sz="1400" dirty="0">
              <a:latin typeface="Century Gothic" pitchFamily="34" charset="0"/>
            </a:endParaRPr>
          </a:p>
        </p:txBody>
      </p:sp>
      <p:pic>
        <p:nvPicPr>
          <p:cNvPr id="17411" name="Picture 3" descr="C:\Users\Cindy Czarnecki\AppData\Local\Microsoft\Windows\Temporary Internet Files\Content.IE5\UQJLMEVT\MP90040330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267200"/>
            <a:ext cx="1676400" cy="2096012"/>
          </a:xfrm>
          <a:prstGeom prst="rect">
            <a:avLst/>
          </a:prstGeom>
          <a:noFill/>
        </p:spPr>
      </p:pic>
      <p:pic>
        <p:nvPicPr>
          <p:cNvPr id="6146" name="Picture 2" descr="Pyramid Outlin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495800"/>
            <a:ext cx="2548581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CYLINDERS!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 cylinder has…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2 faces (circles)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No edges or vertices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Curved surface</a:t>
            </a:r>
          </a:p>
          <a:p>
            <a:pPr lvl="1"/>
            <a:endParaRPr lang="en-US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Examples of cylinders…</a:t>
            </a:r>
          </a:p>
          <a:p>
            <a:pPr lvl="1"/>
            <a:r>
              <a:rPr lang="en-US" sz="1600" dirty="0" smtClean="0">
                <a:latin typeface="Century Gothic" pitchFamily="34" charset="0"/>
              </a:rPr>
              <a:t>Can of tuna, penny, can of soda</a:t>
            </a:r>
          </a:p>
          <a:p>
            <a:pPr lvl="1"/>
            <a:endParaRPr lang="en-US" dirty="0">
              <a:latin typeface="Century Gothic" pitchFamily="34" charset="0"/>
            </a:endParaRPr>
          </a:p>
        </p:txBody>
      </p:sp>
      <p:pic>
        <p:nvPicPr>
          <p:cNvPr id="18434" name="Picture 2" descr="C:\Users\Cindy Czarnecki\AppData\Local\Microsoft\Windows\Temporary Internet Files\Content.IE5\N708M8HZ\MC9000482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0"/>
            <a:ext cx="800101" cy="1600200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7315200" y="2057400"/>
            <a:ext cx="152400" cy="381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34200" y="14478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entury Gothic" pitchFamily="34" charset="0"/>
              </a:rPr>
              <a:t>Circle Base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6400800" y="2667000"/>
            <a:ext cx="304800" cy="1066800"/>
          </a:xfrm>
          <a:prstGeom prst="lef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28956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Curved Surface</a:t>
            </a:r>
            <a:endParaRPr lang="en-US" sz="1400" dirty="0">
              <a:latin typeface="Century Gothic" pitchFamily="34" charset="0"/>
            </a:endParaRPr>
          </a:p>
        </p:txBody>
      </p:sp>
      <p:pic>
        <p:nvPicPr>
          <p:cNvPr id="18435" name="Picture 3" descr="C:\Users\Cindy Czarnecki\AppData\Local\Microsoft\Windows\Temporary Internet Files\Content.IE5\N708M8HZ\MC900113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562600"/>
            <a:ext cx="1371600" cy="859087"/>
          </a:xfrm>
          <a:prstGeom prst="rect">
            <a:avLst/>
          </a:prstGeom>
          <a:noFill/>
        </p:spPr>
      </p:pic>
      <p:pic>
        <p:nvPicPr>
          <p:cNvPr id="18436" name="Picture 4" descr="C:\Users\Cindy Czarnecki\AppData\Local\Microsoft\Windows\Temporary Internet Files\Content.IE5\UQJLMEVT\MC90041507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5486400"/>
            <a:ext cx="1219200" cy="1032018"/>
          </a:xfrm>
          <a:prstGeom prst="rect">
            <a:avLst/>
          </a:prstGeom>
          <a:noFill/>
        </p:spPr>
      </p:pic>
      <p:pic>
        <p:nvPicPr>
          <p:cNvPr id="18437" name="Picture 5" descr="C:\Users\Cindy Czarnecki\AppData\Local\Microsoft\Windows\Temporary Internet Files\Content.IE5\2WS1901M\MC90011265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1" y="5410200"/>
            <a:ext cx="614896" cy="1181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CONES!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 cone has…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1 face (base)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1 vertex</a:t>
            </a:r>
          </a:p>
          <a:p>
            <a:pPr lvl="1"/>
            <a:endParaRPr lang="en-US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Examples of a cone…</a:t>
            </a:r>
          </a:p>
          <a:p>
            <a:pPr lvl="1"/>
            <a:r>
              <a:rPr lang="en-US" sz="1600" dirty="0" smtClean="0">
                <a:latin typeface="Century Gothic" pitchFamily="34" charset="0"/>
              </a:rPr>
              <a:t>Ice cream cone, traffic cone, funnel</a:t>
            </a:r>
          </a:p>
          <a:p>
            <a:pPr lvl="1">
              <a:buNone/>
            </a:pPr>
            <a:endParaRPr lang="en-US" dirty="0">
              <a:latin typeface="Century Gothic" pitchFamily="34" charset="0"/>
            </a:endParaRPr>
          </a:p>
        </p:txBody>
      </p:sp>
      <p:pic>
        <p:nvPicPr>
          <p:cNvPr id="19458" name="Picture 2" descr="C:\Users\Cindy Czarnecki\AppData\Local\Microsoft\Windows\Temporary Internet Files\Content.IE5\2WS1901M\MC90004828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1295400" cy="1539500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5638800" y="2971800"/>
            <a:ext cx="4572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7010400" y="1676400"/>
            <a:ext cx="4572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0" y="28956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Base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7600" y="15240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Vertex</a:t>
            </a:r>
            <a:endParaRPr lang="en-US" sz="1400" dirty="0">
              <a:latin typeface="Century Gothic" pitchFamily="34" charset="0"/>
            </a:endParaRPr>
          </a:p>
        </p:txBody>
      </p:sp>
      <p:pic>
        <p:nvPicPr>
          <p:cNvPr id="19460" name="Picture 4" descr="C:\Users\Cindy Czarnecki\AppData\Local\Microsoft\Windows\Temporary Internet Files\Content.IE5\N708M8HZ\MC9003574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800600"/>
            <a:ext cx="1066800" cy="1488056"/>
          </a:xfrm>
          <a:prstGeom prst="rect">
            <a:avLst/>
          </a:prstGeom>
          <a:noFill/>
        </p:spPr>
      </p:pic>
      <p:pic>
        <p:nvPicPr>
          <p:cNvPr id="19461" name="Picture 5" descr="C:\Users\Cindy Czarnecki\AppData\Local\Microsoft\Windows\Temporary Internet Files\Content.IE5\1XIPSB4J\MC90001332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648200"/>
            <a:ext cx="929993" cy="1834591"/>
          </a:xfrm>
          <a:prstGeom prst="rect">
            <a:avLst/>
          </a:prstGeom>
          <a:noFill/>
        </p:spPr>
      </p:pic>
      <p:pic>
        <p:nvPicPr>
          <p:cNvPr id="19462" name="Picture 6" descr="C:\Users\Cindy Czarnecki\AppData\Local\Microsoft\Windows\Temporary Internet Files\Content.IE5\UQJLMEVT\MC90034874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876800"/>
            <a:ext cx="1066800" cy="144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SPHERES!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 sphere has…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No faces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No edges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No vertices</a:t>
            </a:r>
          </a:p>
          <a:p>
            <a:pPr lvl="1"/>
            <a:endParaRPr lang="en-US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Some examples of spheres are…</a:t>
            </a:r>
          </a:p>
          <a:p>
            <a:pPr lvl="1"/>
            <a:r>
              <a:rPr lang="en-US" sz="1600" dirty="0" smtClean="0">
                <a:latin typeface="Century Gothic" pitchFamily="34" charset="0"/>
              </a:rPr>
              <a:t>Ball, marble, globe</a:t>
            </a:r>
            <a:endParaRPr lang="en-US" sz="1600" dirty="0">
              <a:latin typeface="Century Gothic" pitchFamily="34" charset="0"/>
            </a:endParaRPr>
          </a:p>
        </p:txBody>
      </p:sp>
      <p:pic>
        <p:nvPicPr>
          <p:cNvPr id="4" name="Picture 2" descr="http://www.pollypig.com/Images/Spheres/Yellow_solid_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62200"/>
            <a:ext cx="1372248" cy="1375174"/>
          </a:xfrm>
          <a:prstGeom prst="rect">
            <a:avLst/>
          </a:prstGeom>
          <a:noFill/>
        </p:spPr>
      </p:pic>
      <p:sp>
        <p:nvSpPr>
          <p:cNvPr id="5" name="Right Brace 4"/>
          <p:cNvSpPr/>
          <p:nvPr/>
        </p:nvSpPr>
        <p:spPr>
          <a:xfrm>
            <a:off x="3962400" y="2362200"/>
            <a:ext cx="685800" cy="1295400"/>
          </a:xfrm>
          <a:prstGeom prst="rightBrace">
            <a:avLst>
              <a:gd name="adj1" fmla="val 2159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2" name="Picture 2" descr="C:\Users\Cindy Czarnecki\AppData\Local\Microsoft\Windows\Temporary Internet Files\Content.IE5\2WS1901M\MC90043388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181600"/>
            <a:ext cx="1371600" cy="1371600"/>
          </a:xfrm>
          <a:prstGeom prst="rect">
            <a:avLst/>
          </a:prstGeom>
          <a:noFill/>
        </p:spPr>
      </p:pic>
      <p:pic>
        <p:nvPicPr>
          <p:cNvPr id="20483" name="Picture 3" descr="C:\Users\Cindy Czarnecki\AppData\Local\Microsoft\Windows\Temporary Internet Files\Content.IE5\UQJLMEVT\MP90028966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257800"/>
            <a:ext cx="1752600" cy="1171321"/>
          </a:xfrm>
          <a:prstGeom prst="rect">
            <a:avLst/>
          </a:prstGeom>
          <a:noFill/>
        </p:spPr>
      </p:pic>
      <p:pic>
        <p:nvPicPr>
          <p:cNvPr id="20484" name="Picture 4" descr="C:\Users\Cindy Czarnecki\AppData\Local\Microsoft\Windows\Temporary Internet Files\Content.IE5\UQJLMEVT\MC900434871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8768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257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GEOMETRY! Solid Geometric Figures</vt:lpstr>
      <vt:lpstr>KEY WORDS!</vt:lpstr>
      <vt:lpstr>CUBES!</vt:lpstr>
      <vt:lpstr>RECTANGULAR PRISMS!</vt:lpstr>
      <vt:lpstr>CUBE VS RECTANGULAR PRISM!</vt:lpstr>
      <vt:lpstr>PYRAMID!</vt:lpstr>
      <vt:lpstr>CYLINDERS!</vt:lpstr>
      <vt:lpstr>CONES!</vt:lpstr>
      <vt:lpstr>SPHERES!</vt:lpstr>
      <vt:lpstr>Slide 10</vt:lpstr>
      <vt:lpstr>Assessment!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GEOMETRY! Solid Geometric Figures</dc:title>
  <dc:creator>Cindy Czarnecki</dc:creator>
  <cp:lastModifiedBy>Cindy Czarnecki</cp:lastModifiedBy>
  <cp:revision>17</cp:revision>
  <dcterms:created xsi:type="dcterms:W3CDTF">2010-11-29T15:16:51Z</dcterms:created>
  <dcterms:modified xsi:type="dcterms:W3CDTF">2010-11-30T13:59:16Z</dcterms:modified>
</cp:coreProperties>
</file>